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57" r:id="rId4"/>
    <p:sldId id="258" r:id="rId5"/>
    <p:sldId id="259" r:id="rId6"/>
    <p:sldId id="265" r:id="rId7"/>
    <p:sldId id="263" r:id="rId8"/>
    <p:sldId id="260" r:id="rId9"/>
    <p:sldId id="261" r:id="rId10"/>
    <p:sldId id="262"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0" d="100"/>
          <a:sy n="90" d="100"/>
        </p:scale>
        <p:origin x="370"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2BEBD8-7472-4B3A-ADD9-D08B348F031B}" type="doc">
      <dgm:prSet loTypeId="urn:microsoft.com/office/officeart/2005/8/layout/StepDownProcess" loCatId="process" qsTypeId="urn:microsoft.com/office/officeart/2005/8/quickstyle/simple5" qsCatId="simple" csTypeId="urn:microsoft.com/office/officeart/2005/8/colors/colorful2" csCatId="colorful" phldr="1"/>
      <dgm:spPr/>
      <dgm:t>
        <a:bodyPr/>
        <a:lstStyle/>
        <a:p>
          <a:endParaRPr lang="da-DK"/>
        </a:p>
      </dgm:t>
    </dgm:pt>
    <dgm:pt modelId="{5E05F683-D3AC-489E-8199-0AB5EA296041}">
      <dgm:prSet phldrT="[Tekst]"/>
      <dgm:spPr/>
      <dgm:t>
        <a:bodyPr/>
        <a:lstStyle/>
        <a:p>
          <a:r>
            <a:rPr lang="da-DK" dirty="0">
              <a:solidFill>
                <a:schemeClr val="tx1"/>
              </a:solidFill>
            </a:rPr>
            <a:t>Problem Statement (Design </a:t>
          </a:r>
          <a:r>
            <a:rPr lang="da-DK" dirty="0" err="1">
              <a:solidFill>
                <a:schemeClr val="tx1"/>
              </a:solidFill>
            </a:rPr>
            <a:t>thinking</a:t>
          </a:r>
          <a:r>
            <a:rPr lang="da-DK" dirty="0">
              <a:solidFill>
                <a:schemeClr val="tx1"/>
              </a:solidFill>
            </a:rPr>
            <a:t>)</a:t>
          </a:r>
        </a:p>
      </dgm:t>
    </dgm:pt>
    <dgm:pt modelId="{1F494C62-CCA4-48D5-B278-A098E7E94E6C}" type="parTrans" cxnId="{9DC3BDC6-A96F-47F2-8EC9-3117D743F695}">
      <dgm:prSet/>
      <dgm:spPr/>
      <dgm:t>
        <a:bodyPr/>
        <a:lstStyle/>
        <a:p>
          <a:endParaRPr lang="da-DK"/>
        </a:p>
      </dgm:t>
    </dgm:pt>
    <dgm:pt modelId="{5D4F9182-22BA-4F86-AFEA-A93DFDBB2C58}" type="sibTrans" cxnId="{9DC3BDC6-A96F-47F2-8EC9-3117D743F695}">
      <dgm:prSet/>
      <dgm:spPr/>
      <dgm:t>
        <a:bodyPr/>
        <a:lstStyle/>
        <a:p>
          <a:endParaRPr lang="da-DK"/>
        </a:p>
      </dgm:t>
    </dgm:pt>
    <dgm:pt modelId="{FBABD7C0-7313-4B49-B345-51A464F5B6C8}">
      <dgm:prSet phldrT="[Tekst]"/>
      <dgm:spPr/>
      <dgm:t>
        <a:bodyPr/>
        <a:lstStyle/>
        <a:p>
          <a:r>
            <a:rPr lang="da-DK" dirty="0">
              <a:solidFill>
                <a:schemeClr val="tx1"/>
              </a:solidFill>
            </a:rPr>
            <a:t>Value of </a:t>
          </a:r>
          <a:r>
            <a:rPr lang="da-DK" dirty="0" err="1">
              <a:solidFill>
                <a:schemeClr val="tx1"/>
              </a:solidFill>
            </a:rPr>
            <a:t>understanding</a:t>
          </a:r>
          <a:r>
            <a:rPr lang="da-DK" dirty="0">
              <a:solidFill>
                <a:schemeClr val="tx1"/>
              </a:solidFill>
            </a:rPr>
            <a:t> the problem</a:t>
          </a:r>
        </a:p>
      </dgm:t>
    </dgm:pt>
    <dgm:pt modelId="{16CDBA1F-4687-44AA-BF5D-BC2D8026F08D}" type="parTrans" cxnId="{6DCF9492-9E1B-4F90-9129-C641804AEE48}">
      <dgm:prSet/>
      <dgm:spPr/>
      <dgm:t>
        <a:bodyPr/>
        <a:lstStyle/>
        <a:p>
          <a:endParaRPr lang="da-DK"/>
        </a:p>
      </dgm:t>
    </dgm:pt>
    <dgm:pt modelId="{8F2BB291-01A2-4CBC-9331-DD6C86E98A0F}" type="sibTrans" cxnId="{6DCF9492-9E1B-4F90-9129-C641804AEE48}">
      <dgm:prSet/>
      <dgm:spPr/>
      <dgm:t>
        <a:bodyPr/>
        <a:lstStyle/>
        <a:p>
          <a:endParaRPr lang="da-DK"/>
        </a:p>
      </dgm:t>
    </dgm:pt>
    <dgm:pt modelId="{5076B27D-3DD3-484B-8E75-680AC788EDDA}">
      <dgm:prSet phldrT="[Tekst]"/>
      <dgm:spPr/>
      <dgm:t>
        <a:bodyPr/>
        <a:lstStyle/>
        <a:p>
          <a:r>
            <a:rPr lang="da-DK" dirty="0">
              <a:solidFill>
                <a:schemeClr val="tx1"/>
              </a:solidFill>
            </a:rPr>
            <a:t>Potential Statement</a:t>
          </a:r>
        </a:p>
      </dgm:t>
    </dgm:pt>
    <dgm:pt modelId="{90563B29-828B-417A-A2F8-CA1430C7EC82}" type="parTrans" cxnId="{643FB48C-CE2B-4639-B45E-DE41AA091AB6}">
      <dgm:prSet/>
      <dgm:spPr/>
      <dgm:t>
        <a:bodyPr/>
        <a:lstStyle/>
        <a:p>
          <a:endParaRPr lang="da-DK"/>
        </a:p>
      </dgm:t>
    </dgm:pt>
    <dgm:pt modelId="{0F11BD49-9AD3-46AE-839D-251A81E77186}" type="sibTrans" cxnId="{643FB48C-CE2B-4639-B45E-DE41AA091AB6}">
      <dgm:prSet/>
      <dgm:spPr/>
      <dgm:t>
        <a:bodyPr/>
        <a:lstStyle/>
        <a:p>
          <a:endParaRPr lang="da-DK"/>
        </a:p>
      </dgm:t>
    </dgm:pt>
    <dgm:pt modelId="{1FFC8495-D19D-4AD0-8696-B2F33B41B4B1}">
      <dgm:prSet phldrT="[Tekst]"/>
      <dgm:spPr/>
      <dgm:t>
        <a:bodyPr/>
        <a:lstStyle/>
        <a:p>
          <a:r>
            <a:rPr lang="da-DK" dirty="0" err="1">
              <a:solidFill>
                <a:schemeClr val="tx1"/>
              </a:solidFill>
            </a:rPr>
            <a:t>Shifting</a:t>
          </a:r>
          <a:r>
            <a:rPr lang="da-DK" dirty="0">
              <a:solidFill>
                <a:schemeClr val="tx1"/>
              </a:solidFill>
            </a:rPr>
            <a:t> the </a:t>
          </a:r>
          <a:r>
            <a:rPr lang="da-DK" dirty="0" err="1">
              <a:solidFill>
                <a:schemeClr val="tx1"/>
              </a:solidFill>
            </a:rPr>
            <a:t>focus</a:t>
          </a:r>
          <a:endParaRPr lang="da-DK" dirty="0">
            <a:solidFill>
              <a:schemeClr val="tx1"/>
            </a:solidFill>
          </a:endParaRPr>
        </a:p>
      </dgm:t>
    </dgm:pt>
    <dgm:pt modelId="{A02FC904-9AEB-4482-97DE-B32690C1AE24}" type="parTrans" cxnId="{EE739012-998E-4584-A731-E8C975D4265E}">
      <dgm:prSet/>
      <dgm:spPr/>
      <dgm:t>
        <a:bodyPr/>
        <a:lstStyle/>
        <a:p>
          <a:endParaRPr lang="da-DK"/>
        </a:p>
      </dgm:t>
    </dgm:pt>
    <dgm:pt modelId="{5AB6AEB0-61BF-48C7-B174-031FB569F2AF}" type="sibTrans" cxnId="{EE739012-998E-4584-A731-E8C975D4265E}">
      <dgm:prSet/>
      <dgm:spPr/>
      <dgm:t>
        <a:bodyPr/>
        <a:lstStyle/>
        <a:p>
          <a:endParaRPr lang="da-DK"/>
        </a:p>
      </dgm:t>
    </dgm:pt>
    <dgm:pt modelId="{8064B317-3718-45E8-AE17-B77FE9E64121}">
      <dgm:prSet phldrT="[Tekst]"/>
      <dgm:spPr/>
      <dgm:t>
        <a:bodyPr/>
        <a:lstStyle/>
        <a:p>
          <a:r>
            <a:rPr lang="da-DK" dirty="0">
              <a:solidFill>
                <a:schemeClr val="tx1"/>
              </a:solidFill>
            </a:rPr>
            <a:t>Problem</a:t>
          </a:r>
        </a:p>
      </dgm:t>
    </dgm:pt>
    <dgm:pt modelId="{1910A62D-2921-42C0-B846-51798ADE9DCB}" type="parTrans" cxnId="{23C93C1A-2165-49AB-8EB2-2AD6B6AC2B91}">
      <dgm:prSet/>
      <dgm:spPr/>
      <dgm:t>
        <a:bodyPr/>
        <a:lstStyle/>
        <a:p>
          <a:endParaRPr lang="da-DK"/>
        </a:p>
      </dgm:t>
    </dgm:pt>
    <dgm:pt modelId="{53C28F43-3ECD-4AB6-B573-3B7E3D5F68C4}" type="sibTrans" cxnId="{23C93C1A-2165-49AB-8EB2-2AD6B6AC2B91}">
      <dgm:prSet/>
      <dgm:spPr/>
      <dgm:t>
        <a:bodyPr/>
        <a:lstStyle/>
        <a:p>
          <a:endParaRPr lang="da-DK"/>
        </a:p>
      </dgm:t>
    </dgm:pt>
    <dgm:pt modelId="{FF20D12F-65AE-45D3-9752-DCE81F4EDC75}">
      <dgm:prSet phldrT="[Tekst]"/>
      <dgm:spPr/>
      <dgm:t>
        <a:bodyPr/>
        <a:lstStyle/>
        <a:p>
          <a:r>
            <a:rPr lang="da-DK" dirty="0" err="1">
              <a:solidFill>
                <a:schemeClr val="tx1"/>
              </a:solidFill>
            </a:rPr>
            <a:t>Collaborative</a:t>
          </a:r>
          <a:r>
            <a:rPr lang="da-DK" dirty="0">
              <a:solidFill>
                <a:schemeClr val="tx1"/>
              </a:solidFill>
            </a:rPr>
            <a:t> and </a:t>
          </a:r>
          <a:r>
            <a:rPr lang="da-DK" dirty="0" err="1">
              <a:solidFill>
                <a:schemeClr val="tx1"/>
              </a:solidFill>
            </a:rPr>
            <a:t>systemic</a:t>
          </a:r>
          <a:endParaRPr lang="da-DK" dirty="0">
            <a:solidFill>
              <a:schemeClr val="tx1"/>
            </a:solidFill>
          </a:endParaRPr>
        </a:p>
      </dgm:t>
    </dgm:pt>
    <dgm:pt modelId="{3460F0BE-F90D-4ABC-98BF-261EFA3A65BC}" type="parTrans" cxnId="{C7FFB2C9-97D3-45A9-889D-72674F4B665B}">
      <dgm:prSet/>
      <dgm:spPr/>
      <dgm:t>
        <a:bodyPr/>
        <a:lstStyle/>
        <a:p>
          <a:endParaRPr lang="da-DK"/>
        </a:p>
      </dgm:t>
    </dgm:pt>
    <dgm:pt modelId="{83A10441-56DE-4436-99FE-E7DE1FA651E8}" type="sibTrans" cxnId="{C7FFB2C9-97D3-45A9-889D-72674F4B665B}">
      <dgm:prSet/>
      <dgm:spPr/>
      <dgm:t>
        <a:bodyPr/>
        <a:lstStyle/>
        <a:p>
          <a:endParaRPr lang="da-DK"/>
        </a:p>
      </dgm:t>
    </dgm:pt>
    <dgm:pt modelId="{771402A6-0470-4F1E-85C0-AE5303A52D12}">
      <dgm:prSet phldrT="[Tekst]"/>
      <dgm:spPr/>
      <dgm:t>
        <a:bodyPr/>
        <a:lstStyle/>
        <a:p>
          <a:r>
            <a:rPr lang="da-DK" dirty="0" err="1">
              <a:solidFill>
                <a:schemeClr val="tx1"/>
              </a:solidFill>
            </a:rPr>
            <a:t>Looking</a:t>
          </a:r>
          <a:r>
            <a:rPr lang="da-DK" dirty="0">
              <a:solidFill>
                <a:schemeClr val="tx1"/>
              </a:solidFill>
            </a:rPr>
            <a:t> </a:t>
          </a:r>
          <a:r>
            <a:rPr lang="da-DK" dirty="0" err="1">
              <a:solidFill>
                <a:schemeClr val="tx1"/>
              </a:solidFill>
            </a:rPr>
            <a:t>beyond</a:t>
          </a:r>
          <a:r>
            <a:rPr lang="da-DK" dirty="0">
              <a:solidFill>
                <a:schemeClr val="tx1"/>
              </a:solidFill>
            </a:rPr>
            <a:t> the problem</a:t>
          </a:r>
        </a:p>
      </dgm:t>
    </dgm:pt>
    <dgm:pt modelId="{AED32BE8-C039-412C-84F7-612FC55B6AB9}" type="parTrans" cxnId="{7D55AC0A-463C-4A48-9727-930BD0C5CC26}">
      <dgm:prSet/>
      <dgm:spPr/>
      <dgm:t>
        <a:bodyPr/>
        <a:lstStyle/>
        <a:p>
          <a:endParaRPr lang="da-DK"/>
        </a:p>
      </dgm:t>
    </dgm:pt>
    <dgm:pt modelId="{3D44136E-11AE-4A39-B3E3-0F933308A024}" type="sibTrans" cxnId="{7D55AC0A-463C-4A48-9727-930BD0C5CC26}">
      <dgm:prSet/>
      <dgm:spPr/>
      <dgm:t>
        <a:bodyPr/>
        <a:lstStyle/>
        <a:p>
          <a:endParaRPr lang="da-DK"/>
        </a:p>
      </dgm:t>
    </dgm:pt>
    <dgm:pt modelId="{73F73448-6EC6-489A-BB35-AD1488BBB356}" type="pres">
      <dgm:prSet presAssocID="{F92BEBD8-7472-4B3A-ADD9-D08B348F031B}" presName="rootnode" presStyleCnt="0">
        <dgm:presLayoutVars>
          <dgm:chMax/>
          <dgm:chPref/>
          <dgm:dir/>
          <dgm:animLvl val="lvl"/>
        </dgm:presLayoutVars>
      </dgm:prSet>
      <dgm:spPr/>
    </dgm:pt>
    <dgm:pt modelId="{0EEDA067-6B46-4A41-B02E-7D8DBD2C6418}" type="pres">
      <dgm:prSet presAssocID="{8064B317-3718-45E8-AE17-B77FE9E64121}" presName="composite" presStyleCnt="0"/>
      <dgm:spPr/>
    </dgm:pt>
    <dgm:pt modelId="{8669552C-2C02-40F8-A774-B3D76F2BE3DE}" type="pres">
      <dgm:prSet presAssocID="{8064B317-3718-45E8-AE17-B77FE9E64121}" presName="bentUpArrow1" presStyleLbl="alignImgPlace1" presStyleIdx="0" presStyleCnt="1"/>
      <dgm:spPr/>
    </dgm:pt>
    <dgm:pt modelId="{C28786EC-4993-470B-9B93-F646973D788D}" type="pres">
      <dgm:prSet presAssocID="{8064B317-3718-45E8-AE17-B77FE9E64121}" presName="ParentText" presStyleLbl="node1" presStyleIdx="0" presStyleCnt="2">
        <dgm:presLayoutVars>
          <dgm:chMax val="1"/>
          <dgm:chPref val="1"/>
          <dgm:bulletEnabled val="1"/>
        </dgm:presLayoutVars>
      </dgm:prSet>
      <dgm:spPr/>
    </dgm:pt>
    <dgm:pt modelId="{105D9929-56D7-4E6E-B449-B9CEA4BEE356}" type="pres">
      <dgm:prSet presAssocID="{8064B317-3718-45E8-AE17-B77FE9E64121}" presName="ChildText" presStyleLbl="revTx" presStyleIdx="0" presStyleCnt="2">
        <dgm:presLayoutVars>
          <dgm:chMax val="0"/>
          <dgm:chPref val="0"/>
          <dgm:bulletEnabled val="1"/>
        </dgm:presLayoutVars>
      </dgm:prSet>
      <dgm:spPr/>
    </dgm:pt>
    <dgm:pt modelId="{808224E5-4245-4352-80D9-1BCBAA97579E}" type="pres">
      <dgm:prSet presAssocID="{53C28F43-3ECD-4AB6-B573-3B7E3D5F68C4}" presName="sibTrans" presStyleCnt="0"/>
      <dgm:spPr/>
    </dgm:pt>
    <dgm:pt modelId="{3BDB9F27-B14D-4E72-A65A-953B72C79F4E}" type="pres">
      <dgm:prSet presAssocID="{5076B27D-3DD3-484B-8E75-680AC788EDDA}" presName="composite" presStyleCnt="0"/>
      <dgm:spPr/>
    </dgm:pt>
    <dgm:pt modelId="{83721894-CA99-4A17-9E0B-393FC5F89F75}" type="pres">
      <dgm:prSet presAssocID="{5076B27D-3DD3-484B-8E75-680AC788EDDA}" presName="ParentText" presStyleLbl="node1" presStyleIdx="1" presStyleCnt="2">
        <dgm:presLayoutVars>
          <dgm:chMax val="1"/>
          <dgm:chPref val="1"/>
          <dgm:bulletEnabled val="1"/>
        </dgm:presLayoutVars>
      </dgm:prSet>
      <dgm:spPr/>
    </dgm:pt>
    <dgm:pt modelId="{321CDFCF-70D5-4851-908C-CD3B49E25C65}" type="pres">
      <dgm:prSet presAssocID="{5076B27D-3DD3-484B-8E75-680AC788EDDA}" presName="FinalChildText" presStyleLbl="revTx" presStyleIdx="1" presStyleCnt="2">
        <dgm:presLayoutVars>
          <dgm:chMax val="0"/>
          <dgm:chPref val="0"/>
          <dgm:bulletEnabled val="1"/>
        </dgm:presLayoutVars>
      </dgm:prSet>
      <dgm:spPr/>
    </dgm:pt>
  </dgm:ptLst>
  <dgm:cxnLst>
    <dgm:cxn modelId="{7D55AC0A-463C-4A48-9727-930BD0C5CC26}" srcId="{5076B27D-3DD3-484B-8E75-680AC788EDDA}" destId="{771402A6-0470-4F1E-85C0-AE5303A52D12}" srcOrd="2" destOrd="0" parTransId="{AED32BE8-C039-412C-84F7-612FC55B6AB9}" sibTransId="{3D44136E-11AE-4A39-B3E3-0F933308A024}"/>
    <dgm:cxn modelId="{EE739012-998E-4584-A731-E8C975D4265E}" srcId="{5076B27D-3DD3-484B-8E75-680AC788EDDA}" destId="{1FFC8495-D19D-4AD0-8696-B2F33B41B4B1}" srcOrd="0" destOrd="0" parTransId="{A02FC904-9AEB-4482-97DE-B32690C1AE24}" sibTransId="{5AB6AEB0-61BF-48C7-B174-031FB569F2AF}"/>
    <dgm:cxn modelId="{23C93C1A-2165-49AB-8EB2-2AD6B6AC2B91}" srcId="{F92BEBD8-7472-4B3A-ADD9-D08B348F031B}" destId="{8064B317-3718-45E8-AE17-B77FE9E64121}" srcOrd="0" destOrd="0" parTransId="{1910A62D-2921-42C0-B846-51798ADE9DCB}" sibTransId="{53C28F43-3ECD-4AB6-B573-3B7E3D5F68C4}"/>
    <dgm:cxn modelId="{ACFC8C37-31D7-498D-A0A3-533D046A46D3}" type="presOf" srcId="{5076B27D-3DD3-484B-8E75-680AC788EDDA}" destId="{83721894-CA99-4A17-9E0B-393FC5F89F75}" srcOrd="0" destOrd="0" presId="urn:microsoft.com/office/officeart/2005/8/layout/StepDownProcess"/>
    <dgm:cxn modelId="{EF17643A-CA92-482C-A0F4-E73A8DBE4AD4}" type="presOf" srcId="{FBABD7C0-7313-4B49-B345-51A464F5B6C8}" destId="{105D9929-56D7-4E6E-B449-B9CEA4BEE356}" srcOrd="0" destOrd="1" presId="urn:microsoft.com/office/officeart/2005/8/layout/StepDownProcess"/>
    <dgm:cxn modelId="{7D39125B-6094-4FE4-954F-26DABBE26733}" type="presOf" srcId="{F92BEBD8-7472-4B3A-ADD9-D08B348F031B}" destId="{73F73448-6EC6-489A-BB35-AD1488BBB356}" srcOrd="0" destOrd="0" presId="urn:microsoft.com/office/officeart/2005/8/layout/StepDownProcess"/>
    <dgm:cxn modelId="{5DBD1041-457D-4C74-B651-5A2313311638}" type="presOf" srcId="{5E05F683-D3AC-489E-8199-0AB5EA296041}" destId="{105D9929-56D7-4E6E-B449-B9CEA4BEE356}" srcOrd="0" destOrd="0" presId="urn:microsoft.com/office/officeart/2005/8/layout/StepDownProcess"/>
    <dgm:cxn modelId="{1074537C-F229-4891-93F1-F2FF464FE53C}" type="presOf" srcId="{771402A6-0470-4F1E-85C0-AE5303A52D12}" destId="{321CDFCF-70D5-4851-908C-CD3B49E25C65}" srcOrd="0" destOrd="2" presId="urn:microsoft.com/office/officeart/2005/8/layout/StepDownProcess"/>
    <dgm:cxn modelId="{61B5E07F-DDD9-4518-8626-BA356D484CB6}" type="presOf" srcId="{1FFC8495-D19D-4AD0-8696-B2F33B41B4B1}" destId="{321CDFCF-70D5-4851-908C-CD3B49E25C65}" srcOrd="0" destOrd="0" presId="urn:microsoft.com/office/officeart/2005/8/layout/StepDownProcess"/>
    <dgm:cxn modelId="{643FB48C-CE2B-4639-B45E-DE41AA091AB6}" srcId="{F92BEBD8-7472-4B3A-ADD9-D08B348F031B}" destId="{5076B27D-3DD3-484B-8E75-680AC788EDDA}" srcOrd="1" destOrd="0" parTransId="{90563B29-828B-417A-A2F8-CA1430C7EC82}" sibTransId="{0F11BD49-9AD3-46AE-839D-251A81E77186}"/>
    <dgm:cxn modelId="{6DCF9492-9E1B-4F90-9129-C641804AEE48}" srcId="{8064B317-3718-45E8-AE17-B77FE9E64121}" destId="{FBABD7C0-7313-4B49-B345-51A464F5B6C8}" srcOrd="1" destOrd="0" parTransId="{16CDBA1F-4687-44AA-BF5D-BC2D8026F08D}" sibTransId="{8F2BB291-01A2-4CBC-9331-DD6C86E98A0F}"/>
    <dgm:cxn modelId="{DA5057B6-5A02-4B76-AEC2-70E7031EBA7C}" type="presOf" srcId="{8064B317-3718-45E8-AE17-B77FE9E64121}" destId="{C28786EC-4993-470B-9B93-F646973D788D}" srcOrd="0" destOrd="0" presId="urn:microsoft.com/office/officeart/2005/8/layout/StepDownProcess"/>
    <dgm:cxn modelId="{9DC3BDC6-A96F-47F2-8EC9-3117D743F695}" srcId="{8064B317-3718-45E8-AE17-B77FE9E64121}" destId="{5E05F683-D3AC-489E-8199-0AB5EA296041}" srcOrd="0" destOrd="0" parTransId="{1F494C62-CCA4-48D5-B278-A098E7E94E6C}" sibTransId="{5D4F9182-22BA-4F86-AFEA-A93DFDBB2C58}"/>
    <dgm:cxn modelId="{C7FFB2C9-97D3-45A9-889D-72674F4B665B}" srcId="{5076B27D-3DD3-484B-8E75-680AC788EDDA}" destId="{FF20D12F-65AE-45D3-9752-DCE81F4EDC75}" srcOrd="1" destOrd="0" parTransId="{3460F0BE-F90D-4ABC-98BF-261EFA3A65BC}" sibTransId="{83A10441-56DE-4436-99FE-E7DE1FA651E8}"/>
    <dgm:cxn modelId="{E45036D2-BBCB-42B4-AB3B-CAF71C609982}" type="presOf" srcId="{FF20D12F-65AE-45D3-9752-DCE81F4EDC75}" destId="{321CDFCF-70D5-4851-908C-CD3B49E25C65}" srcOrd="0" destOrd="1" presId="urn:microsoft.com/office/officeart/2005/8/layout/StepDownProcess"/>
    <dgm:cxn modelId="{897C8E2B-1E56-4C8A-8CA1-C4C8B1BC514E}" type="presParOf" srcId="{73F73448-6EC6-489A-BB35-AD1488BBB356}" destId="{0EEDA067-6B46-4A41-B02E-7D8DBD2C6418}" srcOrd="0" destOrd="0" presId="urn:microsoft.com/office/officeart/2005/8/layout/StepDownProcess"/>
    <dgm:cxn modelId="{986214DA-52D4-46CC-9BC0-35D93386D467}" type="presParOf" srcId="{0EEDA067-6B46-4A41-B02E-7D8DBD2C6418}" destId="{8669552C-2C02-40F8-A774-B3D76F2BE3DE}" srcOrd="0" destOrd="0" presId="urn:microsoft.com/office/officeart/2005/8/layout/StepDownProcess"/>
    <dgm:cxn modelId="{2AA03013-2B61-4975-A45D-4A7C2A027128}" type="presParOf" srcId="{0EEDA067-6B46-4A41-B02E-7D8DBD2C6418}" destId="{C28786EC-4993-470B-9B93-F646973D788D}" srcOrd="1" destOrd="0" presId="urn:microsoft.com/office/officeart/2005/8/layout/StepDownProcess"/>
    <dgm:cxn modelId="{03DE5BE6-6C2F-4DF8-96A9-7CB118E6C632}" type="presParOf" srcId="{0EEDA067-6B46-4A41-B02E-7D8DBD2C6418}" destId="{105D9929-56D7-4E6E-B449-B9CEA4BEE356}" srcOrd="2" destOrd="0" presId="urn:microsoft.com/office/officeart/2005/8/layout/StepDownProcess"/>
    <dgm:cxn modelId="{AF3D39C7-0635-4429-ABB5-EAA0DF071DBF}" type="presParOf" srcId="{73F73448-6EC6-489A-BB35-AD1488BBB356}" destId="{808224E5-4245-4352-80D9-1BCBAA97579E}" srcOrd="1" destOrd="0" presId="urn:microsoft.com/office/officeart/2005/8/layout/StepDownProcess"/>
    <dgm:cxn modelId="{818C4773-86A8-449B-973C-55B88D0DC27B}" type="presParOf" srcId="{73F73448-6EC6-489A-BB35-AD1488BBB356}" destId="{3BDB9F27-B14D-4E72-A65A-953B72C79F4E}" srcOrd="2" destOrd="0" presId="urn:microsoft.com/office/officeart/2005/8/layout/StepDownProcess"/>
    <dgm:cxn modelId="{C15ECDD4-60EB-4FB4-9A40-DBB6561E9DB1}" type="presParOf" srcId="{3BDB9F27-B14D-4E72-A65A-953B72C79F4E}" destId="{83721894-CA99-4A17-9E0B-393FC5F89F75}" srcOrd="0" destOrd="0" presId="urn:microsoft.com/office/officeart/2005/8/layout/StepDownProcess"/>
    <dgm:cxn modelId="{5A6D9A36-10B5-466D-84FD-A812F7509B57}" type="presParOf" srcId="{3BDB9F27-B14D-4E72-A65A-953B72C79F4E}" destId="{321CDFCF-70D5-4851-908C-CD3B49E25C65}"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9552C-2C02-40F8-A774-B3D76F2BE3DE}">
      <dsp:nvSpPr>
        <dsp:cNvPr id="0" name=""/>
        <dsp:cNvSpPr/>
      </dsp:nvSpPr>
      <dsp:spPr>
        <a:xfrm rot="5400000">
          <a:off x="2099408" y="2007225"/>
          <a:ext cx="1795092" cy="2043649"/>
        </a:xfrm>
        <a:prstGeom prst="bentUpArrow">
          <a:avLst>
            <a:gd name="adj1" fmla="val 32840"/>
            <a:gd name="adj2" fmla="val 25000"/>
            <a:gd name="adj3" fmla="val 35780"/>
          </a:avLst>
        </a:prstGeom>
        <a:solidFill>
          <a:schemeClr val="accent2">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C28786EC-4993-470B-9B93-F646973D788D}">
      <dsp:nvSpPr>
        <dsp:cNvPr id="0" name=""/>
        <dsp:cNvSpPr/>
      </dsp:nvSpPr>
      <dsp:spPr>
        <a:xfrm>
          <a:off x="1623817" y="17329"/>
          <a:ext cx="3021878" cy="2115217"/>
        </a:xfrm>
        <a:prstGeom prst="roundRect">
          <a:avLst>
            <a:gd name="adj" fmla="val 1667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da-DK" sz="4500" kern="1200" dirty="0">
              <a:solidFill>
                <a:schemeClr val="tx1"/>
              </a:solidFill>
            </a:rPr>
            <a:t>Problem</a:t>
          </a:r>
        </a:p>
      </dsp:txBody>
      <dsp:txXfrm>
        <a:off x="1727092" y="120604"/>
        <a:ext cx="2815328" cy="1908667"/>
      </dsp:txXfrm>
    </dsp:sp>
    <dsp:sp modelId="{105D9929-56D7-4E6E-B449-B9CEA4BEE356}">
      <dsp:nvSpPr>
        <dsp:cNvPr id="0" name=""/>
        <dsp:cNvSpPr/>
      </dsp:nvSpPr>
      <dsp:spPr>
        <a:xfrm>
          <a:off x="4645696" y="219063"/>
          <a:ext cx="2197826" cy="1709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ctr" anchorCtr="0">
          <a:noAutofit/>
        </a:bodyPr>
        <a:lstStyle/>
        <a:p>
          <a:pPr marL="171450" lvl="1" indent="-171450" algn="l" defTabSz="800100">
            <a:lnSpc>
              <a:spcPct val="90000"/>
            </a:lnSpc>
            <a:spcBef>
              <a:spcPct val="0"/>
            </a:spcBef>
            <a:spcAft>
              <a:spcPct val="15000"/>
            </a:spcAft>
            <a:buChar char="•"/>
          </a:pPr>
          <a:r>
            <a:rPr lang="da-DK" sz="1800" kern="1200" dirty="0">
              <a:solidFill>
                <a:schemeClr val="tx1"/>
              </a:solidFill>
            </a:rPr>
            <a:t>Problem Statement (Design </a:t>
          </a:r>
          <a:r>
            <a:rPr lang="da-DK" sz="1800" kern="1200" dirty="0" err="1">
              <a:solidFill>
                <a:schemeClr val="tx1"/>
              </a:solidFill>
            </a:rPr>
            <a:t>thinking</a:t>
          </a:r>
          <a:r>
            <a:rPr lang="da-DK" sz="1800" kern="1200" dirty="0">
              <a:solidFill>
                <a:schemeClr val="tx1"/>
              </a:solidFill>
            </a:rPr>
            <a:t>)</a:t>
          </a:r>
        </a:p>
        <a:p>
          <a:pPr marL="171450" lvl="1" indent="-171450" algn="l" defTabSz="800100">
            <a:lnSpc>
              <a:spcPct val="90000"/>
            </a:lnSpc>
            <a:spcBef>
              <a:spcPct val="0"/>
            </a:spcBef>
            <a:spcAft>
              <a:spcPct val="15000"/>
            </a:spcAft>
            <a:buChar char="•"/>
          </a:pPr>
          <a:r>
            <a:rPr lang="da-DK" sz="1800" kern="1200" dirty="0">
              <a:solidFill>
                <a:schemeClr val="tx1"/>
              </a:solidFill>
            </a:rPr>
            <a:t>Value of </a:t>
          </a:r>
          <a:r>
            <a:rPr lang="da-DK" sz="1800" kern="1200" dirty="0" err="1">
              <a:solidFill>
                <a:schemeClr val="tx1"/>
              </a:solidFill>
            </a:rPr>
            <a:t>understanding</a:t>
          </a:r>
          <a:r>
            <a:rPr lang="da-DK" sz="1800" kern="1200" dirty="0">
              <a:solidFill>
                <a:schemeClr val="tx1"/>
              </a:solidFill>
            </a:rPr>
            <a:t> the problem</a:t>
          </a:r>
        </a:p>
      </dsp:txBody>
      <dsp:txXfrm>
        <a:off x="4645696" y="219063"/>
        <a:ext cx="2197826" cy="1709611"/>
      </dsp:txXfrm>
    </dsp:sp>
    <dsp:sp modelId="{83721894-CA99-4A17-9E0B-393FC5F89F75}">
      <dsp:nvSpPr>
        <dsp:cNvPr id="0" name=""/>
        <dsp:cNvSpPr/>
      </dsp:nvSpPr>
      <dsp:spPr>
        <a:xfrm>
          <a:off x="4129276" y="2393416"/>
          <a:ext cx="3021878" cy="2115217"/>
        </a:xfrm>
        <a:prstGeom prst="roundRect">
          <a:avLst>
            <a:gd name="adj" fmla="val 16670"/>
          </a:avLst>
        </a:prstGeom>
        <a:gradFill rotWithShape="0">
          <a:gsLst>
            <a:gs pos="0">
              <a:schemeClr val="accent2">
                <a:hueOff val="4681519"/>
                <a:satOff val="-5839"/>
                <a:lumOff val="1373"/>
                <a:alphaOff val="0"/>
                <a:tint val="100000"/>
                <a:shade val="100000"/>
                <a:satMod val="130000"/>
              </a:schemeClr>
            </a:gs>
            <a:gs pos="100000">
              <a:schemeClr val="accent2">
                <a:hueOff val="4681519"/>
                <a:satOff val="-5839"/>
                <a:lumOff val="1373"/>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da-DK" sz="4500" kern="1200" dirty="0">
              <a:solidFill>
                <a:schemeClr val="tx1"/>
              </a:solidFill>
            </a:rPr>
            <a:t>Potential Statement</a:t>
          </a:r>
        </a:p>
      </dsp:txBody>
      <dsp:txXfrm>
        <a:off x="4232551" y="2496691"/>
        <a:ext cx="2815328" cy="1908667"/>
      </dsp:txXfrm>
    </dsp:sp>
    <dsp:sp modelId="{321CDFCF-70D5-4851-908C-CD3B49E25C65}">
      <dsp:nvSpPr>
        <dsp:cNvPr id="0" name=""/>
        <dsp:cNvSpPr/>
      </dsp:nvSpPr>
      <dsp:spPr>
        <a:xfrm>
          <a:off x="7151155" y="2595150"/>
          <a:ext cx="2197826" cy="1709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171450" lvl="1" indent="-171450" algn="l" defTabSz="844550">
            <a:lnSpc>
              <a:spcPct val="90000"/>
            </a:lnSpc>
            <a:spcBef>
              <a:spcPct val="0"/>
            </a:spcBef>
            <a:spcAft>
              <a:spcPct val="15000"/>
            </a:spcAft>
            <a:buChar char="•"/>
          </a:pPr>
          <a:r>
            <a:rPr lang="da-DK" sz="1900" kern="1200" dirty="0" err="1">
              <a:solidFill>
                <a:schemeClr val="tx1"/>
              </a:solidFill>
            </a:rPr>
            <a:t>Shifting</a:t>
          </a:r>
          <a:r>
            <a:rPr lang="da-DK" sz="1900" kern="1200" dirty="0">
              <a:solidFill>
                <a:schemeClr val="tx1"/>
              </a:solidFill>
            </a:rPr>
            <a:t> the </a:t>
          </a:r>
          <a:r>
            <a:rPr lang="da-DK" sz="1900" kern="1200" dirty="0" err="1">
              <a:solidFill>
                <a:schemeClr val="tx1"/>
              </a:solidFill>
            </a:rPr>
            <a:t>focus</a:t>
          </a:r>
          <a:endParaRPr lang="da-DK" sz="1900" kern="1200" dirty="0">
            <a:solidFill>
              <a:schemeClr val="tx1"/>
            </a:solidFill>
          </a:endParaRPr>
        </a:p>
        <a:p>
          <a:pPr marL="171450" lvl="1" indent="-171450" algn="l" defTabSz="844550">
            <a:lnSpc>
              <a:spcPct val="90000"/>
            </a:lnSpc>
            <a:spcBef>
              <a:spcPct val="0"/>
            </a:spcBef>
            <a:spcAft>
              <a:spcPct val="15000"/>
            </a:spcAft>
            <a:buChar char="•"/>
          </a:pPr>
          <a:r>
            <a:rPr lang="da-DK" sz="1900" kern="1200" dirty="0" err="1">
              <a:solidFill>
                <a:schemeClr val="tx1"/>
              </a:solidFill>
            </a:rPr>
            <a:t>Collaborative</a:t>
          </a:r>
          <a:r>
            <a:rPr lang="da-DK" sz="1900" kern="1200" dirty="0">
              <a:solidFill>
                <a:schemeClr val="tx1"/>
              </a:solidFill>
            </a:rPr>
            <a:t> and </a:t>
          </a:r>
          <a:r>
            <a:rPr lang="da-DK" sz="1900" kern="1200" dirty="0" err="1">
              <a:solidFill>
                <a:schemeClr val="tx1"/>
              </a:solidFill>
            </a:rPr>
            <a:t>systemic</a:t>
          </a:r>
          <a:endParaRPr lang="da-DK" sz="1900" kern="1200" dirty="0">
            <a:solidFill>
              <a:schemeClr val="tx1"/>
            </a:solidFill>
          </a:endParaRPr>
        </a:p>
        <a:p>
          <a:pPr marL="171450" lvl="1" indent="-171450" algn="l" defTabSz="844550">
            <a:lnSpc>
              <a:spcPct val="90000"/>
            </a:lnSpc>
            <a:spcBef>
              <a:spcPct val="0"/>
            </a:spcBef>
            <a:spcAft>
              <a:spcPct val="15000"/>
            </a:spcAft>
            <a:buChar char="•"/>
          </a:pPr>
          <a:r>
            <a:rPr lang="da-DK" sz="1900" kern="1200" dirty="0" err="1">
              <a:solidFill>
                <a:schemeClr val="tx1"/>
              </a:solidFill>
            </a:rPr>
            <a:t>Looking</a:t>
          </a:r>
          <a:r>
            <a:rPr lang="da-DK" sz="1900" kern="1200" dirty="0">
              <a:solidFill>
                <a:schemeClr val="tx1"/>
              </a:solidFill>
            </a:rPr>
            <a:t> </a:t>
          </a:r>
          <a:r>
            <a:rPr lang="da-DK" sz="1900" kern="1200" dirty="0" err="1">
              <a:solidFill>
                <a:schemeClr val="tx1"/>
              </a:solidFill>
            </a:rPr>
            <a:t>beyond</a:t>
          </a:r>
          <a:r>
            <a:rPr lang="da-DK" sz="1900" kern="1200" dirty="0">
              <a:solidFill>
                <a:schemeClr val="tx1"/>
              </a:solidFill>
            </a:rPr>
            <a:t> the problem</a:t>
          </a:r>
        </a:p>
      </dsp:txBody>
      <dsp:txXfrm>
        <a:off x="7151155" y="2595150"/>
        <a:ext cx="2197826" cy="1709611"/>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1/8/2025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‹nr.›</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asp@zealand.d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new-european-bauhaus.europa.eu/tools-and-resources_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zealand.dk/forskning-og-udvikling-2/femern-baelt-dannelsesregion/" TargetMode="External"/><Relationship Id="rId2" Type="http://schemas.openxmlformats.org/officeDocument/2006/relationships/hyperlink" Target="https://www.linkedin.com/in/rasmus-petrussen-8b76802/" TargetMode="External"/><Relationship Id="rId1" Type="http://schemas.openxmlformats.org/officeDocument/2006/relationships/slideLayout" Target="../slideLayouts/slideLayout2.xml"/><Relationship Id="rId4" Type="http://schemas.openxmlformats.org/officeDocument/2006/relationships/hyperlink" Target="https://www.vibetone.dk/"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The Power of Potential</a:t>
            </a:r>
          </a:p>
        </p:txBody>
      </p:sp>
      <p:sp>
        <p:nvSpPr>
          <p:cNvPr id="3" name="Subtitle 2"/>
          <p:cNvSpPr>
            <a:spLocks noGrp="1"/>
          </p:cNvSpPr>
          <p:nvPr>
            <p:ph type="subTitle" idx="1"/>
          </p:nvPr>
        </p:nvSpPr>
        <p:spPr/>
        <p:txBody>
          <a:bodyPr/>
          <a:lstStyle/>
          <a:p>
            <a:r>
              <a:rPr lang="da-DK" dirty="0"/>
              <a:t>A short </a:t>
            </a:r>
            <a:r>
              <a:rPr lang="da-DK" dirty="0" err="1"/>
              <a:t>introduction</a:t>
            </a:r>
            <a:r>
              <a:rPr lang="da-DK" dirty="0"/>
              <a:t> by Rasmus Petrussen (</a:t>
            </a:r>
            <a:r>
              <a:rPr lang="da-DK" dirty="0">
                <a:hlinkClick r:id="rId2"/>
              </a:rPr>
              <a:t>rasp@zealand.dk</a:t>
            </a:r>
            <a:r>
              <a:rPr lang="da-DK" dirty="0"/>
              <a:t>)</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Ambition III: To Regenerate</a:t>
            </a:r>
          </a:p>
        </p:txBody>
      </p:sp>
      <p:sp>
        <p:nvSpPr>
          <p:cNvPr id="3" name="Content Placeholder 2"/>
          <p:cNvSpPr>
            <a:spLocks noGrp="1"/>
          </p:cNvSpPr>
          <p:nvPr>
            <p:ph idx="1"/>
          </p:nvPr>
        </p:nvSpPr>
        <p:spPr/>
        <p:txBody>
          <a:bodyPr>
            <a:normAutofit/>
          </a:bodyPr>
          <a:lstStyle/>
          <a:p>
            <a:pPr marL="0" indent="0">
              <a:buNone/>
            </a:pPr>
            <a:r>
              <a:rPr sz="2000" b="1" u="sng" dirty="0"/>
              <a:t>Carbon Storing • Enhancing Biodiversity • Restoration and Expansion of Natural Landscapes • Paradigm Shift, </a:t>
            </a:r>
            <a:r>
              <a:rPr sz="2000" b="1" u="sng" dirty="0" err="1"/>
              <a:t>Behavioural</a:t>
            </a:r>
            <a:r>
              <a:rPr sz="2000" b="1" u="sng" dirty="0"/>
              <a:t> Change</a:t>
            </a:r>
          </a:p>
          <a:p>
            <a:pPr marL="0" indent="0">
              <a:buNone/>
            </a:pPr>
            <a:r>
              <a:rPr sz="2000" dirty="0"/>
              <a:t>A sustainable project aims to give back more than it takes, enhancing rather than depleting biodiversity, and incentivizing the restoration and expansion of nature. Regenerative sustainability also considers how contexts and environments influence worldviews, paradigms, and behaviors. The focus is on the scale of an ecosystem.</a:t>
            </a:r>
          </a:p>
          <a:p>
            <a:endParaRPr sz="2000" dirty="0"/>
          </a:p>
          <a:p>
            <a:pPr marL="0" indent="0">
              <a:buNone/>
            </a:pPr>
            <a:r>
              <a:rPr sz="2000" u="sng" dirty="0"/>
              <a:t>Possible Guiding Questions:</a:t>
            </a:r>
          </a:p>
          <a:p>
            <a:pPr marL="0" indent="0">
              <a:buNone/>
            </a:pPr>
            <a:r>
              <a:rPr sz="2000" dirty="0"/>
              <a:t>- Does the initiative give back more than it takes, e.g., by carbon storage in buildings? How?</a:t>
            </a:r>
          </a:p>
          <a:p>
            <a:pPr marL="0" indent="0">
              <a:buNone/>
            </a:pPr>
            <a:r>
              <a:rPr sz="2000" dirty="0"/>
              <a:t>- Is there an understanding of the inner workings of a (natural) ecosystem that could restore the landscape or biodiversity? How does the project affect this?</a:t>
            </a:r>
          </a:p>
          <a:p>
            <a:pPr marL="0" indent="0">
              <a:buNone/>
            </a:pPr>
            <a:r>
              <a:rPr sz="2000" dirty="0"/>
              <a:t>- Is there a vision of societal change through behavioral change or a mention of a paradigm shift? How will this be addressed?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D52B39-F97F-F354-C6CF-CA21F409F32A}"/>
              </a:ext>
            </a:extLst>
          </p:cNvPr>
          <p:cNvSpPr>
            <a:spLocks noGrp="1"/>
          </p:cNvSpPr>
          <p:nvPr>
            <p:ph type="title"/>
          </p:nvPr>
        </p:nvSpPr>
        <p:spPr/>
        <p:txBody>
          <a:bodyPr/>
          <a:lstStyle/>
          <a:p>
            <a:r>
              <a:rPr lang="da-DK" dirty="0"/>
              <a:t>Links on </a:t>
            </a:r>
            <a:r>
              <a:rPr lang="da-DK" dirty="0" err="1"/>
              <a:t>sustainability</a:t>
            </a:r>
            <a:r>
              <a:rPr lang="da-DK" dirty="0"/>
              <a:t> </a:t>
            </a:r>
          </a:p>
        </p:txBody>
      </p:sp>
      <p:sp>
        <p:nvSpPr>
          <p:cNvPr id="3" name="Pladsholder til indhold 2">
            <a:extLst>
              <a:ext uri="{FF2B5EF4-FFF2-40B4-BE49-F238E27FC236}">
                <a16:creationId xmlns:a16="http://schemas.microsoft.com/office/drawing/2014/main" id="{38EECDDA-54E2-8CDF-BF90-E28B90AAEC30}"/>
              </a:ext>
            </a:extLst>
          </p:cNvPr>
          <p:cNvSpPr>
            <a:spLocks noGrp="1"/>
          </p:cNvSpPr>
          <p:nvPr>
            <p:ph idx="1"/>
          </p:nvPr>
        </p:nvSpPr>
        <p:spPr/>
        <p:txBody>
          <a:bodyPr/>
          <a:lstStyle/>
          <a:p>
            <a:r>
              <a:rPr lang="da-DK" dirty="0">
                <a:hlinkClick r:id="rId2"/>
              </a:rPr>
              <a:t>https://new-european-bauhaus.europa.eu/tools-and-resources_en</a:t>
            </a:r>
            <a:r>
              <a:rPr lang="da-DK" dirty="0"/>
              <a:t> </a:t>
            </a:r>
          </a:p>
        </p:txBody>
      </p:sp>
    </p:spTree>
    <p:extLst>
      <p:ext uri="{BB962C8B-B14F-4D97-AF65-F5344CB8AC3E}">
        <p14:creationId xmlns:p14="http://schemas.microsoft.com/office/powerpoint/2010/main" val="3330995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D59A45-4611-51FA-6CF9-9683A2E13A1A}"/>
              </a:ext>
            </a:extLst>
          </p:cNvPr>
          <p:cNvSpPr>
            <a:spLocks noGrp="1"/>
          </p:cNvSpPr>
          <p:nvPr>
            <p:ph type="title"/>
          </p:nvPr>
        </p:nvSpPr>
        <p:spPr/>
        <p:txBody>
          <a:bodyPr/>
          <a:lstStyle/>
          <a:p>
            <a:r>
              <a:rPr lang="da-DK" dirty="0"/>
              <a:t>My Background</a:t>
            </a:r>
          </a:p>
        </p:txBody>
      </p:sp>
      <p:sp>
        <p:nvSpPr>
          <p:cNvPr id="3" name="Pladsholder til indhold 2">
            <a:extLst>
              <a:ext uri="{FF2B5EF4-FFF2-40B4-BE49-F238E27FC236}">
                <a16:creationId xmlns:a16="http://schemas.microsoft.com/office/drawing/2014/main" id="{A87D21E2-0FF5-A2B0-0F68-A2D16269BDDE}"/>
              </a:ext>
            </a:extLst>
          </p:cNvPr>
          <p:cNvSpPr>
            <a:spLocks noGrp="1"/>
          </p:cNvSpPr>
          <p:nvPr>
            <p:ph idx="1"/>
          </p:nvPr>
        </p:nvSpPr>
        <p:spPr/>
        <p:txBody>
          <a:bodyPr/>
          <a:lstStyle/>
          <a:p>
            <a:r>
              <a:rPr lang="da-DK" dirty="0">
                <a:hlinkClick r:id="rId2"/>
              </a:rPr>
              <a:t>Rasmus Petrussen</a:t>
            </a:r>
            <a:endParaRPr lang="da-DK" dirty="0"/>
          </a:p>
          <a:p>
            <a:r>
              <a:rPr lang="da-DK" dirty="0" err="1"/>
              <a:t>Associate</a:t>
            </a:r>
            <a:r>
              <a:rPr lang="da-DK" dirty="0"/>
              <a:t> Professor at Zealand Academy of Technologies and Business</a:t>
            </a:r>
          </a:p>
          <a:p>
            <a:r>
              <a:rPr lang="da-DK" dirty="0"/>
              <a:t>Project manager of at </a:t>
            </a:r>
            <a:r>
              <a:rPr lang="da-DK" dirty="0" err="1"/>
              <a:t>subgoal</a:t>
            </a:r>
            <a:r>
              <a:rPr lang="da-DK" dirty="0"/>
              <a:t> in an EU </a:t>
            </a:r>
            <a:r>
              <a:rPr lang="da-DK" dirty="0" err="1"/>
              <a:t>interreg</a:t>
            </a:r>
            <a:r>
              <a:rPr lang="da-DK" dirty="0"/>
              <a:t> </a:t>
            </a:r>
            <a:r>
              <a:rPr lang="da-DK" dirty="0" err="1"/>
              <a:t>project</a:t>
            </a:r>
            <a:r>
              <a:rPr lang="da-DK" dirty="0"/>
              <a:t> </a:t>
            </a:r>
            <a:r>
              <a:rPr lang="da-DK" dirty="0" err="1"/>
              <a:t>called</a:t>
            </a:r>
            <a:r>
              <a:rPr lang="da-DK" dirty="0"/>
              <a:t> ”</a:t>
            </a:r>
            <a:r>
              <a:rPr lang="da-DK" dirty="0">
                <a:hlinkClick r:id="rId3"/>
              </a:rPr>
              <a:t>Dannelsesregionen</a:t>
            </a:r>
            <a:r>
              <a:rPr lang="da-DK" dirty="0"/>
              <a:t>”</a:t>
            </a:r>
          </a:p>
          <a:p>
            <a:r>
              <a:rPr lang="da-DK" dirty="0" err="1"/>
              <a:t>Owner</a:t>
            </a:r>
            <a:r>
              <a:rPr lang="da-DK" dirty="0"/>
              <a:t> of the </a:t>
            </a:r>
            <a:r>
              <a:rPr lang="da-DK" dirty="0" err="1"/>
              <a:t>company</a:t>
            </a:r>
            <a:r>
              <a:rPr lang="da-DK" dirty="0"/>
              <a:t> </a:t>
            </a:r>
            <a:r>
              <a:rPr lang="da-DK" dirty="0" err="1"/>
              <a:t>called</a:t>
            </a:r>
            <a:r>
              <a:rPr lang="da-DK" dirty="0"/>
              <a:t> </a:t>
            </a:r>
            <a:r>
              <a:rPr lang="da-DK" dirty="0">
                <a:hlinkClick r:id="rId4"/>
              </a:rPr>
              <a:t>Vibe &amp; Tone</a:t>
            </a:r>
            <a:endParaRPr lang="da-DK" dirty="0"/>
          </a:p>
          <a:p>
            <a:endParaRPr lang="da-DK" dirty="0"/>
          </a:p>
        </p:txBody>
      </p:sp>
    </p:spTree>
    <p:extLst>
      <p:ext uri="{BB962C8B-B14F-4D97-AF65-F5344CB8AC3E}">
        <p14:creationId xmlns:p14="http://schemas.microsoft.com/office/powerpoint/2010/main" val="2727075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From Problem to Potential</a:t>
            </a:r>
            <a:endParaRPr dirty="0"/>
          </a:p>
        </p:txBody>
      </p:sp>
      <p:graphicFrame>
        <p:nvGraphicFramePr>
          <p:cNvPr id="4" name="Pladsholder til indhold 3">
            <a:extLst>
              <a:ext uri="{FF2B5EF4-FFF2-40B4-BE49-F238E27FC236}">
                <a16:creationId xmlns:a16="http://schemas.microsoft.com/office/drawing/2014/main" id="{A1E6628F-6944-31AE-8B70-BA4895462EFB}"/>
              </a:ext>
            </a:extLst>
          </p:cNvPr>
          <p:cNvGraphicFramePr>
            <a:graphicFrameLocks noGrp="1"/>
          </p:cNvGraphicFramePr>
          <p:nvPr>
            <p:ph idx="1"/>
            <p:extLst>
              <p:ext uri="{D42A27DB-BD31-4B8C-83A1-F6EECF244321}">
                <p14:modId xmlns:p14="http://schemas.microsoft.com/office/powerpoint/2010/main" val="3729579792"/>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dirty="0"/>
              <a:t>Three </a:t>
            </a:r>
            <a:r>
              <a:rPr lang="da-DK" dirty="0" err="1"/>
              <a:t>benefits</a:t>
            </a:r>
            <a:r>
              <a:rPr lang="da-DK" dirty="0"/>
              <a:t> of </a:t>
            </a:r>
            <a:r>
              <a:rPr lang="da-DK" dirty="0" err="1"/>
              <a:t>this</a:t>
            </a:r>
            <a:r>
              <a:rPr lang="da-DK" dirty="0"/>
              <a:t> approach</a:t>
            </a:r>
            <a:endParaRPr dirty="0"/>
          </a:p>
        </p:txBody>
      </p:sp>
      <p:sp>
        <p:nvSpPr>
          <p:cNvPr id="3" name="Content Placeholder 2"/>
          <p:cNvSpPr>
            <a:spLocks noGrp="1"/>
          </p:cNvSpPr>
          <p:nvPr>
            <p:ph idx="1"/>
          </p:nvPr>
        </p:nvSpPr>
        <p:spPr/>
        <p:txBody>
          <a:bodyPr>
            <a:normAutofit fontScale="62500" lnSpcReduction="20000"/>
          </a:bodyPr>
          <a:lstStyle/>
          <a:p>
            <a:pPr marL="0" indent="0">
              <a:buNone/>
            </a:pPr>
            <a:r>
              <a:rPr b="1" u="sng" dirty="0"/>
              <a:t>Beyond the Problem: Expanding Solutions</a:t>
            </a:r>
          </a:p>
          <a:p>
            <a:pPr marL="0" indent="0">
              <a:buNone/>
            </a:pPr>
            <a:r>
              <a:rPr dirty="0"/>
              <a:t>Focusing on potential doesn’t just address the immediate challenge—it unlocks avenues to broader impact. By understanding a problem deeply and reimagining its solutions through potential, the outcomes often surpass the initial scope. This approach doesn’t merely fix; it transforms.</a:t>
            </a:r>
          </a:p>
          <a:p>
            <a:endParaRPr dirty="0"/>
          </a:p>
          <a:p>
            <a:pPr marL="0" indent="0">
              <a:buNone/>
            </a:pPr>
            <a:r>
              <a:rPr b="1" u="sng" dirty="0"/>
              <a:t>Encouraging Systemic Collaboration</a:t>
            </a:r>
          </a:p>
          <a:p>
            <a:pPr marL="0" indent="0">
              <a:buNone/>
            </a:pPr>
            <a:r>
              <a:rPr dirty="0"/>
              <a:t>Potential thinking thrives in collective environments. By identifying and aligning around shared potential, diverse stakeholders can come together seamlessly. This creates space for systemic design and partnerships, where solutions emerge from the synergy of varied perspectives.</a:t>
            </a:r>
          </a:p>
          <a:p>
            <a:endParaRPr dirty="0"/>
          </a:p>
          <a:p>
            <a:pPr marL="0" indent="0">
              <a:buNone/>
            </a:pPr>
            <a:r>
              <a:rPr b="1" u="sng" dirty="0"/>
              <a:t>Fueling Positive Energy and Optimism</a:t>
            </a:r>
          </a:p>
          <a:p>
            <a:pPr marL="0" indent="0">
              <a:buNone/>
            </a:pPr>
            <a:r>
              <a:rPr dirty="0"/>
              <a:t>Perhaps the most profound effect of potential thinking is the energy it generates. Tackling challenges through this lens brings hope and a sense of purpose, particularly when addressing significant issues like sustainability, democracy, or societal well-being.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The </a:t>
            </a:r>
            <a:r>
              <a:rPr lang="da-DK" dirty="0" err="1"/>
              <a:t>Effects</a:t>
            </a:r>
            <a:r>
              <a:rPr lang="da-DK" dirty="0"/>
              <a:t> of </a:t>
            </a:r>
            <a:r>
              <a:rPr lang="da-DK" dirty="0" err="1"/>
              <a:t>Unlocking</a:t>
            </a:r>
            <a:r>
              <a:rPr lang="da-DK" dirty="0"/>
              <a:t> Potential</a:t>
            </a:r>
            <a:endParaRPr dirty="0"/>
          </a:p>
        </p:txBody>
      </p:sp>
      <p:sp>
        <p:nvSpPr>
          <p:cNvPr id="3" name="Content Placeholder 2"/>
          <p:cNvSpPr>
            <a:spLocks noGrp="1"/>
          </p:cNvSpPr>
          <p:nvPr>
            <p:ph idx="1"/>
          </p:nvPr>
        </p:nvSpPr>
        <p:spPr/>
        <p:txBody>
          <a:bodyPr>
            <a:normAutofit/>
          </a:bodyPr>
          <a:lstStyle/>
          <a:p>
            <a:pPr marL="0" indent="0">
              <a:buNone/>
            </a:pPr>
            <a:r>
              <a:rPr dirty="0"/>
              <a:t>The power of potential lies in its ability to elevate our thinking, connect us systemically, and energize our efforts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EC3273-D78C-B3D1-B643-ADBD5B08E7F7}"/>
              </a:ext>
            </a:extLst>
          </p:cNvPr>
          <p:cNvSpPr>
            <a:spLocks noGrp="1"/>
          </p:cNvSpPr>
          <p:nvPr>
            <p:ph type="title"/>
          </p:nvPr>
        </p:nvSpPr>
        <p:spPr/>
        <p:txBody>
          <a:bodyPr/>
          <a:lstStyle/>
          <a:p>
            <a:r>
              <a:rPr lang="da-DK" dirty="0"/>
              <a:t>A short </a:t>
            </a:r>
            <a:r>
              <a:rPr lang="da-DK" dirty="0" err="1"/>
              <a:t>exercise</a:t>
            </a:r>
            <a:endParaRPr lang="da-DK" dirty="0"/>
          </a:p>
        </p:txBody>
      </p:sp>
      <p:sp>
        <p:nvSpPr>
          <p:cNvPr id="3" name="Pladsholder til indhold 2">
            <a:extLst>
              <a:ext uri="{FF2B5EF4-FFF2-40B4-BE49-F238E27FC236}">
                <a16:creationId xmlns:a16="http://schemas.microsoft.com/office/drawing/2014/main" id="{C83B29F5-E2A7-C04C-B678-DD2CC54069A7}"/>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3206882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45E11B-5CE6-94E8-D3A6-247830216004}"/>
              </a:ext>
            </a:extLst>
          </p:cNvPr>
          <p:cNvSpPr>
            <a:spLocks noGrp="1"/>
          </p:cNvSpPr>
          <p:nvPr>
            <p:ph type="title"/>
          </p:nvPr>
        </p:nvSpPr>
        <p:spPr/>
        <p:txBody>
          <a:bodyPr/>
          <a:lstStyle/>
          <a:p>
            <a:r>
              <a:rPr lang="da-DK" dirty="0" err="1"/>
              <a:t>Working</a:t>
            </a:r>
            <a:r>
              <a:rPr lang="da-DK" dirty="0"/>
              <a:t> with </a:t>
            </a:r>
            <a:r>
              <a:rPr lang="da-DK" dirty="0" err="1"/>
              <a:t>sustainability</a:t>
            </a:r>
            <a:endParaRPr lang="da-DK" dirty="0"/>
          </a:p>
        </p:txBody>
      </p:sp>
      <p:sp>
        <p:nvSpPr>
          <p:cNvPr id="3" name="Pladsholder til indhold 2">
            <a:extLst>
              <a:ext uri="{FF2B5EF4-FFF2-40B4-BE49-F238E27FC236}">
                <a16:creationId xmlns:a16="http://schemas.microsoft.com/office/drawing/2014/main" id="{B4ADED45-6234-DD17-B5FB-740429D40B61}"/>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1265491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Ambition I: To Repurpose</a:t>
            </a:r>
          </a:p>
        </p:txBody>
      </p:sp>
      <p:sp>
        <p:nvSpPr>
          <p:cNvPr id="3" name="Content Placeholder 2"/>
          <p:cNvSpPr>
            <a:spLocks noGrp="1"/>
          </p:cNvSpPr>
          <p:nvPr>
            <p:ph idx="1"/>
          </p:nvPr>
        </p:nvSpPr>
        <p:spPr/>
        <p:txBody>
          <a:bodyPr>
            <a:normAutofit fontScale="62500" lnSpcReduction="20000"/>
          </a:bodyPr>
          <a:lstStyle/>
          <a:p>
            <a:pPr marL="0" indent="0">
              <a:buNone/>
            </a:pPr>
            <a:r>
              <a:rPr b="1" u="sng" dirty="0"/>
              <a:t>Preservation • Repair, Re-use, Reduce, Upgrade, Renew</a:t>
            </a:r>
          </a:p>
          <a:p>
            <a:pPr marL="0" indent="0">
              <a:buNone/>
            </a:pPr>
            <a:r>
              <a:rPr dirty="0"/>
              <a:t>A sustainable project aims to repurpose to avoid and reduce environmental impacts, favoring durability, adaptability, and recyclability. It focuses on rethinking services, products, and places to reduce pollution and carbon impacts, minimizing the use of resources, materials, and energy. The emphasis is on the product's lifecycle.</a:t>
            </a:r>
          </a:p>
          <a:p>
            <a:pPr marL="0" indent="0">
              <a:buNone/>
            </a:pPr>
            <a:endParaRPr dirty="0"/>
          </a:p>
          <a:p>
            <a:pPr marL="0" indent="0">
              <a:buNone/>
            </a:pPr>
            <a:r>
              <a:rPr u="sng" dirty="0"/>
              <a:t>Possible Guiding Questions:</a:t>
            </a:r>
          </a:p>
          <a:p>
            <a:pPr marL="0" indent="0">
              <a:buNone/>
            </a:pPr>
            <a:r>
              <a:rPr dirty="0"/>
              <a:t>- How could the project solve its needs in a less material-intensive way, e.g., by sharing resources?</a:t>
            </a:r>
          </a:p>
          <a:p>
            <a:pPr marL="0" indent="0">
              <a:buNone/>
            </a:pPr>
            <a:r>
              <a:rPr dirty="0"/>
              <a:t>- Can the use be prolonged, e.g., by renovation or making the project repairable or upgradeable? How?</a:t>
            </a:r>
          </a:p>
          <a:p>
            <a:pPr marL="0" indent="0">
              <a:buNone/>
            </a:pPr>
            <a:r>
              <a:rPr dirty="0"/>
              <a:t>- Can the impact on the environment be lowered, e.g., by decreasing the use of energy, water, pesticides, CO2, or other harmful substances? How?</a:t>
            </a:r>
          </a:p>
          <a:p>
            <a:pPr marL="0" indent="0">
              <a:buNone/>
            </a:pPr>
            <a:r>
              <a:rPr dirty="0"/>
              <a:t>- Can components or elements be replaced by natural materials or other less harmful resources? How?</a:t>
            </a:r>
          </a:p>
          <a:p>
            <a:pPr marL="0" indent="0">
              <a:buNone/>
            </a:pPr>
            <a:r>
              <a:rPr dirty="0"/>
              <a:t>- Could you prioritize renewable energy solutions favorable to biodiversity? How?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Ambition II: To Close the Loop</a:t>
            </a:r>
          </a:p>
        </p:txBody>
      </p:sp>
      <p:sp>
        <p:nvSpPr>
          <p:cNvPr id="3" name="Content Placeholder 2"/>
          <p:cNvSpPr>
            <a:spLocks noGrp="1"/>
          </p:cNvSpPr>
          <p:nvPr>
            <p:ph idx="1"/>
          </p:nvPr>
        </p:nvSpPr>
        <p:spPr/>
        <p:txBody>
          <a:bodyPr>
            <a:noAutofit/>
          </a:bodyPr>
          <a:lstStyle/>
          <a:p>
            <a:pPr marL="0" indent="0">
              <a:buNone/>
            </a:pPr>
            <a:r>
              <a:rPr sz="2000" b="1" u="sng" dirty="0"/>
              <a:t>(Industrial) System Circularity • Waste Transformation</a:t>
            </a:r>
          </a:p>
          <a:p>
            <a:pPr marL="0" indent="0">
              <a:buNone/>
            </a:pPr>
            <a:r>
              <a:rPr sz="2000" dirty="0"/>
              <a:t>A sustainable project aims to close the loop, reduce linear processes, or transform them into circular processes to achieve zero pollution. The focus is on the scale of an (industrial) system. Projects that close the loop actively involve all other actors in the design, production, use, and discarding phases of their initiative.</a:t>
            </a:r>
          </a:p>
          <a:p>
            <a:pPr marL="0" indent="0">
              <a:buNone/>
            </a:pPr>
            <a:endParaRPr lang="da-DK" sz="2000" dirty="0"/>
          </a:p>
          <a:p>
            <a:pPr marL="0" indent="0">
              <a:buNone/>
            </a:pPr>
            <a:r>
              <a:rPr sz="2000" u="sng" dirty="0"/>
              <a:t>Possible Guiding Questions:</a:t>
            </a:r>
          </a:p>
          <a:p>
            <a:pPr marL="0" indent="0">
              <a:buNone/>
            </a:pPr>
            <a:r>
              <a:rPr sz="2000" dirty="0"/>
              <a:t>- Does the initiative work with circular economy principles, e.g., closing the whole material cycle or waste transformation? How?</a:t>
            </a:r>
          </a:p>
          <a:p>
            <a:pPr marL="0" indent="0">
              <a:buNone/>
            </a:pPr>
            <a:r>
              <a:rPr sz="2000" dirty="0"/>
              <a:t>- Are all stakeholders in the cycle working together? In what way?</a:t>
            </a:r>
          </a:p>
          <a:p>
            <a:pPr marL="0" indent="0">
              <a:buNone/>
            </a:pPr>
            <a:r>
              <a:rPr sz="2000" dirty="0"/>
              <a:t>- Is there an overview of the carbon impact, material, energy, or water waste streams before, during, and after the use of a product, building, or intervention? How?</a:t>
            </a:r>
          </a:p>
          <a:p>
            <a:pPr marL="0" indent="0">
              <a:buNone/>
            </a:pPr>
            <a:r>
              <a:rPr sz="2000" dirty="0"/>
              <a:t>- Is there a zero pollution action plan, e.g., for air, water, and soil? How will it work?</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60</TotalTime>
  <Words>801</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11</vt:i4>
      </vt:variant>
    </vt:vector>
  </HeadingPairs>
  <TitlesOfParts>
    <vt:vector size="14" baseType="lpstr">
      <vt:lpstr>Arial</vt:lpstr>
      <vt:lpstr>Calibri</vt:lpstr>
      <vt:lpstr>Office Theme</vt:lpstr>
      <vt:lpstr>The Power of Potential</vt:lpstr>
      <vt:lpstr>My Background</vt:lpstr>
      <vt:lpstr>From Problem to Potential</vt:lpstr>
      <vt:lpstr>Three benefits of this approach</vt:lpstr>
      <vt:lpstr>The Effects of Unlocking Potential</vt:lpstr>
      <vt:lpstr>A short exercise</vt:lpstr>
      <vt:lpstr>Working with sustainability</vt:lpstr>
      <vt:lpstr>Ambition I: To Repurpose</vt:lpstr>
      <vt:lpstr>Ambition II: To Close the Loop</vt:lpstr>
      <vt:lpstr>Ambition III: To Regenerate</vt:lpstr>
      <vt:lpstr>Links on sustainability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Rasmus Petrussen</dc:creator>
  <cp:keywords/>
  <dc:description>generated using python-pptx</dc:description>
  <cp:lastModifiedBy>Rasmus Petrussen</cp:lastModifiedBy>
  <cp:revision>4</cp:revision>
  <dcterms:created xsi:type="dcterms:W3CDTF">2013-01-27T09:14:16Z</dcterms:created>
  <dcterms:modified xsi:type="dcterms:W3CDTF">2025-01-08T09:49:33Z</dcterms:modified>
  <cp:category/>
</cp:coreProperties>
</file>